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  <p:sldMasterId id="2147483660" r:id="rId2"/>
  </p:sldMasterIdLst>
  <p:notesMasterIdLst>
    <p:notesMasterId r:id="rId51"/>
  </p:notesMasterIdLst>
  <p:sldIdLst>
    <p:sldId id="256" r:id="rId3"/>
    <p:sldId id="337" r:id="rId4"/>
    <p:sldId id="338" r:id="rId5"/>
    <p:sldId id="366" r:id="rId6"/>
    <p:sldId id="259" r:id="rId7"/>
    <p:sldId id="261" r:id="rId8"/>
    <p:sldId id="339" r:id="rId9"/>
    <p:sldId id="290" r:id="rId10"/>
    <p:sldId id="340" r:id="rId11"/>
    <p:sldId id="367" r:id="rId12"/>
    <p:sldId id="368" r:id="rId13"/>
    <p:sldId id="369" r:id="rId14"/>
    <p:sldId id="370" r:id="rId15"/>
    <p:sldId id="372" r:id="rId16"/>
    <p:sldId id="373" r:id="rId17"/>
    <p:sldId id="375" r:id="rId18"/>
    <p:sldId id="374" r:id="rId19"/>
    <p:sldId id="376" r:id="rId20"/>
    <p:sldId id="377" r:id="rId21"/>
    <p:sldId id="378" r:id="rId22"/>
    <p:sldId id="379" r:id="rId23"/>
    <p:sldId id="381" r:id="rId24"/>
    <p:sldId id="380" r:id="rId25"/>
    <p:sldId id="382" r:id="rId26"/>
    <p:sldId id="384" r:id="rId27"/>
    <p:sldId id="386" r:id="rId28"/>
    <p:sldId id="388" r:id="rId29"/>
    <p:sldId id="389" r:id="rId30"/>
    <p:sldId id="390" r:id="rId31"/>
    <p:sldId id="391" r:id="rId32"/>
    <p:sldId id="392" r:id="rId33"/>
    <p:sldId id="394" r:id="rId34"/>
    <p:sldId id="396" r:id="rId35"/>
    <p:sldId id="397" r:id="rId36"/>
    <p:sldId id="398" r:id="rId37"/>
    <p:sldId id="399" r:id="rId38"/>
    <p:sldId id="401" r:id="rId39"/>
    <p:sldId id="413" r:id="rId40"/>
    <p:sldId id="402" r:id="rId41"/>
    <p:sldId id="403" r:id="rId42"/>
    <p:sldId id="404" r:id="rId43"/>
    <p:sldId id="405" r:id="rId44"/>
    <p:sldId id="406" r:id="rId45"/>
    <p:sldId id="407" r:id="rId46"/>
    <p:sldId id="408" r:id="rId47"/>
    <p:sldId id="410" r:id="rId48"/>
    <p:sldId id="411" r:id="rId49"/>
    <p:sldId id="412" r:id="rId50"/>
  </p:sldIdLst>
  <p:sldSz cx="9144000" cy="5143500" type="screen16x9"/>
  <p:notesSz cx="6858000" cy="9144000"/>
  <p:embeddedFontLst>
    <p:embeddedFont>
      <p:font typeface="Roboto Condensed" panose="020B0604020202020204" charset="0"/>
      <p:regular r:id="rId52"/>
      <p:bold r:id="rId53"/>
      <p:italic r:id="rId54"/>
      <p:boldItalic r:id="rId55"/>
    </p:embeddedFont>
    <p:embeddedFont>
      <p:font typeface="Roboto Condensed Light" panose="020B0604020202020204" charset="0"/>
      <p:regular r:id="rId56"/>
      <p:bold r:id="rId57"/>
      <p:italic r:id="rId58"/>
      <p:boldItalic r:id="rId59"/>
    </p:embeddedFon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alibri Light" panose="020F0302020204030204" pitchFamily="34" charset="0"/>
      <p:regular r:id="rId64"/>
      <p:italic r:id="rId65"/>
    </p:embeddedFont>
    <p:embeddedFont>
      <p:font typeface="Arvo" panose="020B060402020202020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66" d="100"/>
          <a:sy n="66" d="100"/>
        </p:scale>
        <p:origin x="1422" y="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2.fntdata"/><Relationship Id="rId68" Type="http://schemas.openxmlformats.org/officeDocument/2006/relationships/font" Target="fonts/font17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2.fntdata"/><Relationship Id="rId58" Type="http://schemas.openxmlformats.org/officeDocument/2006/relationships/font" Target="fonts/font7.fntdata"/><Relationship Id="rId66" Type="http://schemas.openxmlformats.org/officeDocument/2006/relationships/font" Target="fonts/font15.fntdata"/><Relationship Id="rId5" Type="http://schemas.openxmlformats.org/officeDocument/2006/relationships/slide" Target="slides/slide3.xml"/><Relationship Id="rId61" Type="http://schemas.openxmlformats.org/officeDocument/2006/relationships/font" Target="fonts/font10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5.fntdata"/><Relationship Id="rId64" Type="http://schemas.openxmlformats.org/officeDocument/2006/relationships/font" Target="fonts/font13.fntdata"/><Relationship Id="rId69" Type="http://schemas.openxmlformats.org/officeDocument/2006/relationships/font" Target="fonts/font18.fntdata"/><Relationship Id="rId8" Type="http://schemas.openxmlformats.org/officeDocument/2006/relationships/slide" Target="slides/slide6.xml"/><Relationship Id="rId51" Type="http://schemas.openxmlformats.org/officeDocument/2006/relationships/notesMaster" Target="notesMasters/notesMaster1.xml"/><Relationship Id="rId72" Type="http://schemas.openxmlformats.org/officeDocument/2006/relationships/theme" Target="theme/theme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8.fntdata"/><Relationship Id="rId67" Type="http://schemas.openxmlformats.org/officeDocument/2006/relationships/font" Target="fonts/font16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3.fntdata"/><Relationship Id="rId62" Type="http://schemas.openxmlformats.org/officeDocument/2006/relationships/font" Target="fonts/font11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6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1.fntdata"/><Relationship Id="rId60" Type="http://schemas.openxmlformats.org/officeDocument/2006/relationships/font" Target="fonts/font9.fntdata"/><Relationship Id="rId65" Type="http://schemas.openxmlformats.org/officeDocument/2006/relationships/font" Target="fonts/font14.fntdata"/><Relationship Id="rId73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font" Target="fonts/font4.fntdata"/><Relationship Id="rId7" Type="http://schemas.openxmlformats.org/officeDocument/2006/relationships/slide" Target="slides/slide5.xml"/><Relationship Id="rId71" Type="http://schemas.openxmlformats.org/officeDocument/2006/relationships/viewProps" Target="viewProps.xml"/></Relationships>
</file>

<file path=ppt/media/image1.gif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jpeg>
</file>

<file path=ppt/media/image25.jpeg>
</file>

<file path=ppt/media/image26.png>
</file>

<file path=ppt/media/image27.jpeg>
</file>

<file path=ppt/media/image28.png>
</file>

<file path=ppt/media/image29.png>
</file>

<file path=ppt/media/image3.jpg>
</file>

<file path=ppt/media/image4.gif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98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91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51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15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0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8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6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5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6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00DBF6A6-50B5-43C4-86A5-B2443BF00A40}" type="datetimeFigureOut">
              <a:rPr lang="en-US" smtClean="0"/>
              <a:t>8/28/2018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2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7.jpeg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assets.nydailynews.com/polopoly_fs/1.2667829.1465509915!/img/httpImage/image.jpg_gen/derivatives/article_750/nba.jpg">
            <a:extLst>
              <a:ext uri="{FF2B5EF4-FFF2-40B4-BE49-F238E27FC236}">
                <a16:creationId xmlns:a16="http://schemas.microsoft.com/office/drawing/2014/main" id="{2397E4E4-BCCB-4B69-BA14-416D62CA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84" y="1656746"/>
            <a:ext cx="4667696" cy="30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83784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143677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8686B2E1-42E0-4E06-9BB9-77F8AD661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28" y="580572"/>
            <a:ext cx="4917172" cy="391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6948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57C8A2E7-9FA6-4BD4-A4B4-1A453E84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5" y="1116104"/>
            <a:ext cx="2611415" cy="20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4">
            <a:extLst>
              <a:ext uri="{FF2B5EF4-FFF2-40B4-BE49-F238E27FC236}">
                <a16:creationId xmlns:a16="http://schemas.microsoft.com/office/drawing/2014/main" id="{2F8E30E1-667D-4161-9819-8C467B79F848}"/>
              </a:ext>
            </a:extLst>
          </p:cNvPr>
          <p:cNvSpPr/>
          <p:nvPr/>
        </p:nvSpPr>
        <p:spPr>
          <a:xfrm>
            <a:off x="3261076" y="1794833"/>
            <a:ext cx="1960775" cy="641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ylinder 5">
            <a:extLst>
              <a:ext uri="{FF2B5EF4-FFF2-40B4-BE49-F238E27FC236}">
                <a16:creationId xmlns:a16="http://schemas.microsoft.com/office/drawing/2014/main" id="{8243DCA1-FCB6-425E-841F-E12277C1E6CE}"/>
              </a:ext>
            </a:extLst>
          </p:cNvPr>
          <p:cNvSpPr/>
          <p:nvPr/>
        </p:nvSpPr>
        <p:spPr>
          <a:xfrm>
            <a:off x="5836334" y="1116102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AB8A6F9-C2DD-47FF-AE48-F88737AEA8CF}"/>
              </a:ext>
            </a:extLst>
          </p:cNvPr>
          <p:cNvSpPr txBox="1"/>
          <p:nvPr/>
        </p:nvSpPr>
        <p:spPr>
          <a:xfrm>
            <a:off x="4989324" y="3321544"/>
            <a:ext cx="430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va a la base de datos?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759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47E1671F-E76F-4D62-8A10-95B9A6E2157A}"/>
              </a:ext>
            </a:extLst>
          </p:cNvPr>
          <p:cNvSpPr/>
          <p:nvPr/>
        </p:nvSpPr>
        <p:spPr>
          <a:xfrm>
            <a:off x="930859" y="1372871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pic>
        <p:nvPicPr>
          <p:cNvPr id="4" name="Picture 2" descr="http://academic2.strose.edu/math_and_science/avitabij/cis503fall06/answers3_files/image004.jpg">
            <a:extLst>
              <a:ext uri="{FF2B5EF4-FFF2-40B4-BE49-F238E27FC236}">
                <a16:creationId xmlns:a16="http://schemas.microsoft.com/office/drawing/2014/main" id="{7FE77DBC-FEA2-4EF9-94DE-DF9D1C497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945" y="1372871"/>
            <a:ext cx="4050225" cy="24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8155F-0A38-443A-A504-2689740CBC70}"/>
              </a:ext>
            </a:extLst>
          </p:cNvPr>
          <p:cNvSpPr/>
          <p:nvPr/>
        </p:nvSpPr>
        <p:spPr>
          <a:xfrm>
            <a:off x="3004757" y="2193003"/>
            <a:ext cx="1621410" cy="17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365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54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El dato se destruye cuando se decide que no es útil para el negocio.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se decide que su integridad ha sido comprometida.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su ciclo de vida se ha cumplido.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8700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se destruye un dato como un segundo en el que no sucedió nada relevante.</a:t>
            </a:r>
          </a:p>
          <a:p>
            <a:endParaRPr lang="es-MX" dirty="0"/>
          </a:p>
          <a:p>
            <a:r>
              <a:rPr lang="es-MX" dirty="0" smtClean="0"/>
              <a:t>Se destruyen datos como si se saludo con un amigo.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52935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dato dura la cantidad de tiempo necesaria para resolver un problema del negocio.</a:t>
            </a:r>
          </a:p>
          <a:p>
            <a:endParaRPr lang="es-MX" dirty="0"/>
          </a:p>
          <a:p>
            <a:pPr marL="76200" indent="0">
              <a:buNone/>
            </a:pP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661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la estadística dura hasta que no la necesitemos.</a:t>
            </a:r>
          </a:p>
          <a:p>
            <a:pPr lvl="1"/>
            <a:r>
              <a:rPr lang="es-MX" dirty="0" smtClean="0"/>
              <a:t>Jugador retirado?</a:t>
            </a:r>
          </a:p>
          <a:p>
            <a:pPr lvl="1"/>
            <a:r>
              <a:rPr lang="es-MX" dirty="0" smtClean="0"/>
              <a:t>Estadio destruido?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5589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va a modificar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debe tener total control de como se </a:t>
            </a:r>
            <a:r>
              <a:rPr lang="es-MX" dirty="0" err="1" smtClean="0"/>
              <a:t>módifica</a:t>
            </a:r>
            <a:r>
              <a:rPr lang="es-MX" dirty="0" smtClean="0"/>
              <a:t>.</a:t>
            </a:r>
          </a:p>
          <a:p>
            <a:endParaRPr lang="es-MX" dirty="0"/>
          </a:p>
          <a:p>
            <a:r>
              <a:rPr lang="es-MX" dirty="0" smtClean="0"/>
              <a:t>En que base de datos se  almacena</a:t>
            </a:r>
          </a:p>
          <a:p>
            <a:endParaRPr lang="es-MX" dirty="0"/>
          </a:p>
          <a:p>
            <a:r>
              <a:rPr lang="es-MX" dirty="0" smtClean="0"/>
              <a:t>Que tipo de transformación se le hace.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411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3074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53" y="265800"/>
            <a:ext cx="8258175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tesla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6" y="856494"/>
            <a:ext cx="1140824" cy="147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9501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3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4834052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4862286" y="1930400"/>
            <a:ext cx="2755714" cy="1439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800" dirty="0" smtClean="0"/>
              <a:t>Cuantos datos se generan?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9607481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542" y="628626"/>
            <a:ext cx="5163457" cy="348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805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FB8FB89C-D319-4053-9C42-2E6705A205EE}"/>
              </a:ext>
            </a:extLst>
          </p:cNvPr>
          <p:cNvSpPr/>
          <p:nvPr/>
        </p:nvSpPr>
        <p:spPr>
          <a:xfrm>
            <a:off x="6521702" y="1362847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4" name="Arrow: Right 5">
            <a:extLst>
              <a:ext uri="{FF2B5EF4-FFF2-40B4-BE49-F238E27FC236}">
                <a16:creationId xmlns:a16="http://schemas.microsoft.com/office/drawing/2014/main" id="{FBE69F69-46CA-4859-BB78-F68CD4E54F39}"/>
              </a:ext>
            </a:extLst>
          </p:cNvPr>
          <p:cNvSpPr/>
          <p:nvPr/>
        </p:nvSpPr>
        <p:spPr>
          <a:xfrm>
            <a:off x="3382577" y="2173552"/>
            <a:ext cx="2894028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36AC429E-DB20-4FA5-9680-3DD5A128B26A}"/>
              </a:ext>
            </a:extLst>
          </p:cNvPr>
          <p:cNvSpPr txBox="1"/>
          <p:nvPr/>
        </p:nvSpPr>
        <p:spPr>
          <a:xfrm>
            <a:off x="4724440" y="3662987"/>
            <a:ext cx="5270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se almacena en la base de datos</a:t>
            </a:r>
            <a:endParaRPr lang="en-US" dirty="0"/>
          </a:p>
        </p:txBody>
      </p:sp>
      <p:pic>
        <p:nvPicPr>
          <p:cNvPr id="6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8" y="1437513"/>
            <a:ext cx="3325009" cy="188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993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3" name="Picture 2" descr="https://image.slidesharecdn.com/anprreport-121004145029-phpapp01/95/anpr-based-licence-plate-detection-report-48-728.jpg?cb=1349362822">
            <a:extLst>
              <a:ext uri="{FF2B5EF4-FFF2-40B4-BE49-F238E27FC236}">
                <a16:creationId xmlns:a16="http://schemas.microsoft.com/office/drawing/2014/main" id="{F71C824F-EDBB-4702-BEE6-5506C56EB1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t="21030" r="7131" b="6329"/>
          <a:stretch/>
        </p:blipFill>
        <p:spPr bwMode="auto">
          <a:xfrm>
            <a:off x="3906191" y="1248229"/>
            <a:ext cx="3884540" cy="23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ylinder 4">
            <a:extLst>
              <a:ext uri="{FF2B5EF4-FFF2-40B4-BE49-F238E27FC236}">
                <a16:creationId xmlns:a16="http://schemas.microsoft.com/office/drawing/2014/main" id="{D86EE22E-CDA5-4DB9-B2DD-1390B4B7532C}"/>
              </a:ext>
            </a:extLst>
          </p:cNvPr>
          <p:cNvSpPr/>
          <p:nvPr/>
        </p:nvSpPr>
        <p:spPr>
          <a:xfrm>
            <a:off x="257366" y="1417164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5" name="Arrow: Right 5">
            <a:extLst>
              <a:ext uri="{FF2B5EF4-FFF2-40B4-BE49-F238E27FC236}">
                <a16:creationId xmlns:a16="http://schemas.microsoft.com/office/drawing/2014/main" id="{4CB8889E-3B57-4694-B171-0DF13B4A593B}"/>
              </a:ext>
            </a:extLst>
          </p:cNvPr>
          <p:cNvSpPr/>
          <p:nvPr/>
        </p:nvSpPr>
        <p:spPr>
          <a:xfrm>
            <a:off x="2161581" y="2105319"/>
            <a:ext cx="1470581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7986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61532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4BFE-5512-400A-9E94-8C4DD835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 (Data </a:t>
            </a:r>
            <a:r>
              <a:rPr lang="es-MX" dirty="0" err="1"/>
              <a:t>Governance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4098" name="Picture 2" descr="Image result for burocr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714" y="1483477"/>
            <a:ext cx="4588782" cy="291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984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E320-C844-4B93-9487-BD30FDD24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45CF3-198A-4EEF-AAC2-F4BBE661B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dirty="0"/>
              <a:t>Es una serie de principios para asegurar que:</a:t>
            </a:r>
          </a:p>
          <a:p>
            <a:endParaRPr lang="es-MX" dirty="0"/>
          </a:p>
          <a:p>
            <a:pPr lvl="1"/>
            <a:r>
              <a:rPr lang="es-MX" dirty="0"/>
              <a:t>Los datos son de alta calidad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Los datos están seguros</a:t>
            </a:r>
          </a:p>
          <a:p>
            <a:pPr lvl="2"/>
            <a:r>
              <a:rPr lang="es-MX" dirty="0"/>
              <a:t>Acceso</a:t>
            </a:r>
          </a:p>
          <a:p>
            <a:pPr lvl="2"/>
            <a:r>
              <a:rPr lang="es-MX" dirty="0"/>
              <a:t>Escritura</a:t>
            </a:r>
          </a:p>
          <a:p>
            <a:pPr lvl="2"/>
            <a:r>
              <a:rPr lang="es-MX" dirty="0" smtClean="0"/>
              <a:t>Borrado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3885727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Gobierno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Los datos están correctamente administrados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Los datos están correctamente catalogados</a:t>
            </a:r>
          </a:p>
          <a:p>
            <a:pPr lvl="2"/>
            <a:r>
              <a:rPr lang="es-MX" sz="1800" dirty="0"/>
              <a:t>Bases de datos</a:t>
            </a:r>
          </a:p>
          <a:p>
            <a:pPr lvl="2"/>
            <a:r>
              <a:rPr lang="es-MX" sz="1800" dirty="0"/>
              <a:t>Respaldos</a:t>
            </a:r>
          </a:p>
          <a:p>
            <a:pPr lvl="2"/>
            <a:r>
              <a:rPr lang="es-MX" sz="1800" dirty="0" err="1"/>
              <a:t>Catalogos</a:t>
            </a:r>
            <a:endParaRPr lang="es-MX" sz="1800" dirty="0"/>
          </a:p>
          <a:p>
            <a:pPr lvl="2"/>
            <a:r>
              <a:rPr lang="es-MX" sz="1800" dirty="0" err="1"/>
              <a:t>Etc</a:t>
            </a:r>
            <a:endParaRPr lang="es-MX" sz="1800" dirty="0"/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403641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7172" name="Picture 4" descr="Image result for SAT Mexic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72119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405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1026" name="Picture 2" descr="https://lh3.googleusercontent.com/l-NNH7939spoqQ4kwMNsWd2fNlZOEsBql-4jW2rz5oe9bCVC6TNij50n0XOMaChAIXZyHqLEDxXPNNDMHLLQEIYacyfFiMga55KPnRc_5_veBdb3MUGHS3sRHLa7reOSAjywt-CRJ8HuXoI3OxhoeTyY7gDEwJgtoh6I6fpAT7lsyR_62IMZZCbRvbL0dwtEZDVoglxUXRq_bobszEMwJxf3nfFgXuhly4p2z1EULQzo0zoNk4j-svN7iFZ3vL9Joyb-KTVYKTkrtUoRfQ-F05IHo0TakHVxEQQm7bM_uLh15DjAp_dvqdaN7B8d_1OEFbDO3ecHvk4_ywthSUpR0OVLsFWawEAvp2VY_4oJTyWYOatw51AxkMoDj9s962LblmQXtr1xgT9WO4qMqy47O42sUAPeIugbUEzW1UaSpPnnaFgG2oYV9xbSN7PZMKpPMJSrfnrzaeR9GR_EMLVcyKDxwmzoHL4Z0d79Xne9q4DnMrh9ncU8lUrK_NN2LVbd8OcdDGRE5Vu2x-43bGRYScJKQb3Hig6_a21a1ddeBtO7FfBtSxT7AXuP0PBnFsWnOiqeWWKE5YDxgtaqmQ4lGDQenEpvVBLsdYPTKJ3MOdm44ULao5baxCTkIK9T9Qbb=w895-h671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1485595"/>
            <a:ext cx="4413250" cy="33087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Reunion Internacional de Inteligencia Artificial y sus Aplicacione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77142" y="496434"/>
            <a:ext cx="5299075" cy="989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3" name="Picture 2" descr="Disciplinas para un efectivo gobierno de datos.">
            <a:extLst>
              <a:ext uri="{FF2B5EF4-FFF2-40B4-BE49-F238E27FC236}">
                <a16:creationId xmlns:a16="http://schemas.microsoft.com/office/drawing/2014/main" id="{E9F25BB7-C8F9-408A-AD5B-22C58588A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643" y="571059"/>
            <a:ext cx="5889357" cy="390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949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p:pic>
        <p:nvPicPr>
          <p:cNvPr id="3" name="Picture 2" descr="http://www.cdmpaustralia.info/sites/default/files/styles/square/public/DAMA_logo_blk%20750%20750.jpg?itok=tY62VN-H">
            <a:extLst>
              <a:ext uri="{FF2B5EF4-FFF2-40B4-BE49-F238E27FC236}">
                <a16:creationId xmlns:a16="http://schemas.microsoft.com/office/drawing/2014/main" id="{83005E8B-BC4C-4175-965D-7D20EB61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878" y="990412"/>
            <a:ext cx="3398363" cy="339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92059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es Big Data y como se relaciona con la Nube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Con que se come?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389130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If we have data, let’s look at data. If all we have are opinions, let’s go with mine</a:t>
            </a:r>
            <a:endParaRPr lang="en" dirty="0" smtClean="0"/>
          </a:p>
          <a:p>
            <a:pPr marL="0" lvl="0" indent="0" algn="r">
              <a:buNone/>
            </a:pPr>
            <a:r>
              <a:rPr lang="es-MX" i="0" dirty="0" err="1"/>
              <a:t>Jim</a:t>
            </a:r>
            <a:r>
              <a:rPr lang="es-MX" i="0" dirty="0"/>
              <a:t> </a:t>
            </a:r>
            <a:r>
              <a:rPr lang="es-MX" i="0" dirty="0" err="1" smtClean="0"/>
              <a:t>Barksdale</a:t>
            </a:r>
            <a:endParaRPr lang="es-MX" i="0" dirty="0" smtClean="0"/>
          </a:p>
          <a:p>
            <a:pPr marL="0" lvl="0" indent="0" algn="r">
              <a:buNone/>
            </a:pPr>
            <a:r>
              <a:rPr lang="es-MX" i="0" dirty="0" err="1" smtClean="0"/>
              <a:t>Former</a:t>
            </a:r>
            <a:r>
              <a:rPr lang="es-MX" i="0" dirty="0" smtClean="0"/>
              <a:t> Netscape CEO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2671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i="0" dirty="0"/>
              <a:t>Big data is like teenage sex: everyone talks about it, nobody really knows how to do it, everyone thinks everyone else is doing it, so everyone claims they are doing it...</a:t>
            </a:r>
            <a:endParaRPr lang="es-MX" sz="28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948249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refiere al tratamiento de datos masivos:</a:t>
            </a:r>
          </a:p>
          <a:p>
            <a:pPr lvl="1"/>
            <a:r>
              <a:rPr lang="es-MX" dirty="0" smtClean="0"/>
              <a:t>Almacenamiento</a:t>
            </a:r>
          </a:p>
          <a:p>
            <a:pPr lvl="1"/>
            <a:r>
              <a:rPr lang="es-MX" dirty="0" smtClean="0"/>
              <a:t>Procesamiento</a:t>
            </a:r>
          </a:p>
          <a:p>
            <a:pPr lvl="1"/>
            <a:r>
              <a:rPr lang="es-MX" dirty="0" smtClean="0"/>
              <a:t>Análisis</a:t>
            </a:r>
          </a:p>
          <a:p>
            <a:pPr lvl="1"/>
            <a:r>
              <a:rPr lang="es-MX" dirty="0" smtClean="0"/>
              <a:t>Visualización</a:t>
            </a:r>
            <a:endParaRPr lang="es-MX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30422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Almacenamiento:</a:t>
            </a:r>
          </a:p>
          <a:p>
            <a:pPr lvl="1"/>
            <a:r>
              <a:rPr lang="es-MX" dirty="0" smtClean="0"/>
              <a:t>Data </a:t>
            </a:r>
            <a:r>
              <a:rPr lang="es-MX" dirty="0" err="1" smtClean="0"/>
              <a:t>Lakes</a:t>
            </a:r>
            <a:r>
              <a:rPr lang="es-MX" dirty="0" smtClean="0"/>
              <a:t>, Bases de Datos, Data </a:t>
            </a:r>
            <a:r>
              <a:rPr lang="es-MX" dirty="0" err="1" smtClean="0"/>
              <a:t>Warehouses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197836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Procesamiento:</a:t>
            </a:r>
          </a:p>
          <a:p>
            <a:pPr lvl="1"/>
            <a:r>
              <a:rPr lang="es-MX" dirty="0" smtClean="0"/>
              <a:t>Buscadores:</a:t>
            </a:r>
          </a:p>
          <a:p>
            <a:pPr lvl="2"/>
            <a:r>
              <a:rPr lang="es-MX" dirty="0" err="1" smtClean="0"/>
              <a:t>Solr</a:t>
            </a:r>
            <a:r>
              <a:rPr lang="es-MX" dirty="0" smtClean="0"/>
              <a:t> y </a:t>
            </a:r>
            <a:r>
              <a:rPr lang="es-MX" dirty="0" err="1" smtClean="0"/>
              <a:t>Elasticsearch</a:t>
            </a:r>
            <a:endParaRPr lang="es-MX" dirty="0" smtClean="0"/>
          </a:p>
          <a:p>
            <a:pPr lvl="1"/>
            <a:r>
              <a:rPr lang="es-MX" dirty="0" err="1" smtClean="0"/>
              <a:t>Hadoop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3690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Hadoop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 almacenamiento/procesamiento en paralelo.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pic>
        <p:nvPicPr>
          <p:cNvPr id="10242" name="Picture 2" descr="Image result for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2550946"/>
            <a:ext cx="5747657" cy="18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5841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Análisis</a:t>
            </a:r>
          </a:p>
          <a:p>
            <a:pPr lvl="1"/>
            <a:r>
              <a:rPr lang="es-MX" dirty="0" err="1" smtClean="0"/>
              <a:t>Spark</a:t>
            </a:r>
            <a:r>
              <a:rPr lang="es-MX" dirty="0" smtClean="0"/>
              <a:t> (</a:t>
            </a:r>
            <a:r>
              <a:rPr lang="es-MX" dirty="0" err="1" smtClean="0"/>
              <a:t>Hadoop</a:t>
            </a:r>
            <a:r>
              <a:rPr lang="es-MX" dirty="0" smtClean="0"/>
              <a:t>)</a:t>
            </a:r>
          </a:p>
          <a:p>
            <a:pPr lvl="2"/>
            <a:r>
              <a:rPr lang="es-MX" dirty="0" err="1" smtClean="0"/>
              <a:t>Rspark</a:t>
            </a:r>
            <a:r>
              <a:rPr lang="es-MX" dirty="0" smtClean="0"/>
              <a:t>, </a:t>
            </a:r>
            <a:r>
              <a:rPr lang="es-MX" dirty="0" err="1" smtClean="0"/>
              <a:t>PySpark</a:t>
            </a:r>
            <a:endParaRPr lang="es-MX" dirty="0" smtClean="0"/>
          </a:p>
          <a:p>
            <a:pPr lvl="1"/>
            <a:r>
              <a:rPr lang="es-MX" dirty="0" smtClean="0"/>
              <a:t>SASS</a:t>
            </a:r>
          </a:p>
          <a:p>
            <a:pPr lvl="1"/>
            <a:r>
              <a:rPr lang="es-MX" dirty="0" smtClean="0"/>
              <a:t>SAP Hana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14532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2052" name="Picture 4" descr="Image result for facebook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18" y="885372"/>
            <a:ext cx="409575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deepmind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718" y="2790372"/>
            <a:ext cx="3961947" cy="9485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presidencia de la republic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70873" y="1308213"/>
            <a:ext cx="2744213" cy="17402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6" name="Picture 18" descr="Image result for unam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4641" y="2902857"/>
            <a:ext cx="1232216" cy="13834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8" name="Picture 20" descr="Image result for conabio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089" y="3048501"/>
            <a:ext cx="2305504" cy="9959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7196623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Visualización</a:t>
            </a:r>
          </a:p>
          <a:p>
            <a:pPr lvl="1"/>
            <a:r>
              <a:rPr lang="es-MX" dirty="0" err="1" smtClean="0"/>
              <a:t>PowerBI</a:t>
            </a:r>
            <a:r>
              <a:rPr lang="es-MX" dirty="0" smtClean="0"/>
              <a:t> (Microsoft)</a:t>
            </a:r>
          </a:p>
          <a:p>
            <a:pPr lvl="1"/>
            <a:r>
              <a:rPr lang="es-MX" dirty="0" err="1" smtClean="0"/>
              <a:t>Tableau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45832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características creen que tiene Big Data?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43118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 cabe en una sola maquina</a:t>
            </a:r>
          </a:p>
          <a:p>
            <a:r>
              <a:rPr lang="es-MX" dirty="0" smtClean="0"/>
              <a:t>Se necesitan muchas maquinas en paralelo para procesar/almacenar los datos.</a:t>
            </a:r>
          </a:p>
          <a:p>
            <a:r>
              <a:rPr lang="es-MX" dirty="0" smtClean="0"/>
              <a:t>Se necesita mucho personal técnico para administrarlo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50854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  <p:pic>
        <p:nvPicPr>
          <p:cNvPr id="8194" name="Picture 2" descr="Image result for cloud computing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034" y="693700"/>
            <a:ext cx="4242252" cy="3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907475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Cloud Computing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maquinas que están en algún lugar del universo:</a:t>
            </a:r>
          </a:p>
          <a:p>
            <a:pPr lvl="1"/>
            <a:r>
              <a:rPr lang="es-MX" dirty="0" smtClean="0"/>
              <a:t>Otro estado</a:t>
            </a:r>
          </a:p>
          <a:p>
            <a:pPr lvl="1"/>
            <a:r>
              <a:rPr lang="es-MX" dirty="0" smtClean="0"/>
              <a:t>Otro país</a:t>
            </a:r>
          </a:p>
          <a:p>
            <a:pPr lvl="1"/>
            <a:r>
              <a:rPr lang="es-MX" dirty="0" smtClean="0"/>
              <a:t>Otro continente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389797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6D0C-1C85-4E20-9ADA-7F02CD1EEB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s-MX" dirty="0"/>
              <a:t>Cloud and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25C2-6F0B-4A1F-8B49-839562E7BE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0025"/>
            <a:ext cx="3651250" cy="1489075"/>
          </a:xfrm>
        </p:spPr>
        <p:txBody>
          <a:bodyPr/>
          <a:lstStyle/>
          <a:p>
            <a:r>
              <a:rPr lang="es-MX" dirty="0"/>
              <a:t>Hay tres servicios de </a:t>
            </a:r>
            <a:r>
              <a:rPr lang="es-MX" dirty="0" err="1"/>
              <a:t>cloud</a:t>
            </a:r>
            <a:r>
              <a:rPr lang="es-MX" dirty="0"/>
              <a:t> (bueno, hay más):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10242" name="Picture 2" descr="Resultado de imagen para amazon logo">
            <a:extLst>
              <a:ext uri="{FF2B5EF4-FFF2-40B4-BE49-F238E27FC236}">
                <a16:creationId xmlns:a16="http://schemas.microsoft.com/office/drawing/2014/main" id="{00CF0B92-A207-4AD5-9A83-228249A4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42" y="2215049"/>
            <a:ext cx="2340466" cy="85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esultado de imagen para google logo">
            <a:extLst>
              <a:ext uri="{FF2B5EF4-FFF2-40B4-BE49-F238E27FC236}">
                <a16:creationId xmlns:a16="http://schemas.microsoft.com/office/drawing/2014/main" id="{A045F9E4-F7A9-4588-AD4A-EED7CF77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054" y="2342166"/>
            <a:ext cx="1947813" cy="146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esultado de imagen para microsoft logo">
            <a:extLst>
              <a:ext uri="{FF2B5EF4-FFF2-40B4-BE49-F238E27FC236}">
                <a16:creationId xmlns:a16="http://schemas.microsoft.com/office/drawing/2014/main" id="{FA5F1A1F-AD3E-4835-A63B-BD4511D73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02" y="3072595"/>
            <a:ext cx="2283860" cy="131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49341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Resultado de imagen para gartner quadrant cloud 2017">
            <a:extLst>
              <a:ext uri="{FF2B5EF4-FFF2-40B4-BE49-F238E27FC236}">
                <a16:creationId xmlns:a16="http://schemas.microsoft.com/office/drawing/2014/main" id="{401029DC-8127-4560-AE16-DF865C28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2" b="2736"/>
          <a:stretch/>
        </p:blipFill>
        <p:spPr bwMode="auto">
          <a:xfrm>
            <a:off x="3479800" y="7"/>
            <a:ext cx="56642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0AA6468-80AC-4DDF-9CFB-C7A9507E20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" y="0"/>
            <a:ext cx="3438551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AB900CC-5074-4746-A1A4-AF640455BD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56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5489A-E4D2-4E9A-84C7-403D00A4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0060"/>
            <a:ext cx="2744435" cy="2194560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Gartner Diagram</a:t>
            </a:r>
          </a:p>
        </p:txBody>
      </p:sp>
    </p:spTree>
    <p:extLst>
      <p:ext uri="{BB962C8B-B14F-4D97-AF65-F5344CB8AC3E}">
        <p14:creationId xmlns:p14="http://schemas.microsoft.com/office/powerpoint/2010/main" val="167757362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0B98-7A14-414D-926A-6176EDE5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la nube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BDD0-5344-42BA-991C-468A2FCDD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800" dirty="0"/>
              <a:t>Poder de procesamiento infinito</a:t>
            </a:r>
          </a:p>
          <a:p>
            <a:endParaRPr lang="es-MX" sz="1800" dirty="0"/>
          </a:p>
          <a:p>
            <a:r>
              <a:rPr lang="es-MX" sz="1800" dirty="0"/>
              <a:t>Capacidad de almacenamiento infinita.</a:t>
            </a:r>
          </a:p>
          <a:p>
            <a:endParaRPr lang="es-MX" sz="1800" dirty="0"/>
          </a:p>
          <a:p>
            <a:r>
              <a:rPr lang="es-MX" sz="1800" dirty="0"/>
              <a:t>De los mejores algoritmos y servicios al alcance de las manos.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147053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48</a:t>
            </a:fld>
            <a:endParaRPr lang="es-MX"/>
          </a:p>
        </p:txBody>
      </p:sp>
      <p:pic>
        <p:nvPicPr>
          <p:cNvPr id="9218" name="Picture 2" descr="Image result for azure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632" y="822552"/>
            <a:ext cx="5156654" cy="371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70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web</a:t>
            </a:r>
            <a:r>
              <a:rPr lang="es-MX" dirty="0" smtClean="0"/>
              <a:t>.</a:t>
            </a:r>
          </a:p>
          <a:p>
            <a:r>
              <a:rPr lang="es-MX" dirty="0" smtClean="0"/>
              <a:t>La fecha de entrega es la última clase del curso,  18 de Septiembre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Gobierno y Administración del Dato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Ciclo</a:t>
            </a:r>
            <a:r>
              <a:rPr lang="en-US" dirty="0" smtClean="0"/>
              <a:t> de </a:t>
            </a:r>
            <a:r>
              <a:rPr lang="en-US" dirty="0" err="1" smtClean="0"/>
              <a:t>vida</a:t>
            </a:r>
            <a:r>
              <a:rPr lang="en-US" dirty="0" smtClean="0"/>
              <a:t> del </a:t>
            </a:r>
            <a:r>
              <a:rPr lang="en-US" dirty="0" err="1" smtClean="0"/>
              <a:t>Dato</a:t>
            </a:r>
            <a:endParaRPr lang="en-US" dirty="0" smtClean="0"/>
          </a:p>
          <a:p>
            <a:endParaRPr lang="en-US" sz="2100" dirty="0"/>
          </a:p>
          <a:p>
            <a:r>
              <a:rPr lang="en-US" sz="2100" dirty="0" err="1" smtClean="0"/>
              <a:t>Gobierno</a:t>
            </a:r>
            <a:r>
              <a:rPr lang="en-US" sz="2100" dirty="0" smtClean="0"/>
              <a:t> de </a:t>
            </a:r>
            <a:r>
              <a:rPr lang="en-US" sz="2100" dirty="0" err="1" smtClean="0"/>
              <a:t>Datos</a:t>
            </a: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2913</TotalTime>
  <Words>731</Words>
  <Application>Microsoft Office PowerPoint</Application>
  <PresentationFormat>Presentación en pantalla (16:9)</PresentationFormat>
  <Paragraphs>181</Paragraphs>
  <Slides>48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48</vt:i4>
      </vt:variant>
    </vt:vector>
  </HeadingPairs>
  <TitlesOfParts>
    <vt:vector size="56" baseType="lpstr">
      <vt:lpstr>Roboto Condensed</vt:lpstr>
      <vt:lpstr>Roboto Condensed Light</vt:lpstr>
      <vt:lpstr>Arial</vt:lpstr>
      <vt:lpstr>Calibri</vt:lpstr>
      <vt:lpstr>Calibri Light</vt:lpstr>
      <vt:lpstr>Arvo</vt:lpstr>
      <vt:lpstr>Salerio template</vt:lpstr>
      <vt:lpstr>Retrospect</vt:lpstr>
      <vt:lpstr>Introducción a la Ciencia de Datos</vt:lpstr>
      <vt:lpstr>Noticias del día</vt:lpstr>
      <vt:lpstr>Presentación de PowerPoint</vt:lpstr>
      <vt:lpstr>Presentación de PowerPoint</vt:lpstr>
      <vt:lpstr>Anuncios parroquiales</vt:lpstr>
      <vt:lpstr>Proyecto Final</vt:lpstr>
      <vt:lpstr>Recursos</vt:lpstr>
      <vt:lpstr>Gobierno y Administración del Dato</vt:lpstr>
      <vt:lpstr>Temas</vt:lpstr>
      <vt:lpstr>Ciclo de vida del dato</vt:lpstr>
      <vt:lpstr>Presentación de PowerPoint</vt:lpstr>
      <vt:lpstr>Presentación de PowerPoint</vt:lpstr>
      <vt:lpstr>Presentación de PowerPoint</vt:lpstr>
      <vt:lpstr>Ciclo de vida del dato</vt:lpstr>
      <vt:lpstr>En que momento se destruye el dato?</vt:lpstr>
      <vt:lpstr>En que momento se destruye el dato?</vt:lpstr>
      <vt:lpstr>¿Cuánto tiempo dura el dato?</vt:lpstr>
      <vt:lpstr>Cuánto tiempo dura el dato?</vt:lpstr>
      <vt:lpstr>Como se va a modificar el dato?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Ciclo de vida del dato</vt:lpstr>
      <vt:lpstr>Gobierno de Datos (Data Governance)</vt:lpstr>
      <vt:lpstr>Gobierno de datos</vt:lpstr>
      <vt:lpstr>Gobierno de Datos</vt:lpstr>
      <vt:lpstr>Presentación de PowerPoint</vt:lpstr>
      <vt:lpstr>Presentación de PowerPoint</vt:lpstr>
      <vt:lpstr>Presentación de PowerPoint</vt:lpstr>
      <vt:lpstr>Que es Big Data y como se relaciona con la Nube</vt:lpstr>
      <vt:lpstr>Presentación de PowerPoint</vt:lpstr>
      <vt:lpstr>Presentación de PowerPoint</vt:lpstr>
      <vt:lpstr>Big Data</vt:lpstr>
      <vt:lpstr>Big Data</vt:lpstr>
      <vt:lpstr>Big Data</vt:lpstr>
      <vt:lpstr>Hadoop</vt:lpstr>
      <vt:lpstr>Big Data</vt:lpstr>
      <vt:lpstr>Big Data</vt:lpstr>
      <vt:lpstr>Características de Big Data</vt:lpstr>
      <vt:lpstr>Características de Big Data</vt:lpstr>
      <vt:lpstr>Presentación de PowerPoint</vt:lpstr>
      <vt:lpstr>Cloud Computing</vt:lpstr>
      <vt:lpstr>Cloud and Data</vt:lpstr>
      <vt:lpstr>Gartner Diagram</vt:lpstr>
      <vt:lpstr>Ventajas de la nube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21</cp:revision>
  <dcterms:modified xsi:type="dcterms:W3CDTF">2018-08-28T23:53:45Z</dcterms:modified>
</cp:coreProperties>
</file>